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0"/>
  </p:notesMasterIdLst>
  <p:handoutMasterIdLst>
    <p:handoutMasterId r:id="rId31"/>
  </p:handoutMasterIdLst>
  <p:sldIdLst>
    <p:sldId id="281" r:id="rId5"/>
    <p:sldId id="284" r:id="rId6"/>
    <p:sldId id="280" r:id="rId7"/>
    <p:sldId id="293" r:id="rId8"/>
    <p:sldId id="278" r:id="rId9"/>
    <p:sldId id="273" r:id="rId10"/>
    <p:sldId id="298" r:id="rId11"/>
    <p:sldId id="261" r:id="rId12"/>
    <p:sldId id="299" r:id="rId13"/>
    <p:sldId id="279" r:id="rId14"/>
    <p:sldId id="294" r:id="rId15"/>
    <p:sldId id="295" r:id="rId16"/>
    <p:sldId id="305" r:id="rId17"/>
    <p:sldId id="283" r:id="rId18"/>
    <p:sldId id="304" r:id="rId19"/>
    <p:sldId id="285" r:id="rId20"/>
    <p:sldId id="286" r:id="rId21"/>
    <p:sldId id="288" r:id="rId22"/>
    <p:sldId id="289" r:id="rId23"/>
    <p:sldId id="291" r:id="rId24"/>
    <p:sldId id="292" r:id="rId25"/>
    <p:sldId id="300" r:id="rId26"/>
    <p:sldId id="296" r:id="rId27"/>
    <p:sldId id="301" r:id="rId28"/>
    <p:sldId id="282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D9CE088-35C0-4CAD-BF33-25DCD836C836}">
          <p14:sldIdLst>
            <p14:sldId id="281"/>
            <p14:sldId id="284"/>
            <p14:sldId id="280"/>
            <p14:sldId id="293"/>
            <p14:sldId id="278"/>
            <p14:sldId id="273"/>
            <p14:sldId id="298"/>
            <p14:sldId id="261"/>
            <p14:sldId id="299"/>
            <p14:sldId id="279"/>
            <p14:sldId id="294"/>
            <p14:sldId id="295"/>
            <p14:sldId id="305"/>
            <p14:sldId id="283"/>
            <p14:sldId id="304"/>
            <p14:sldId id="285"/>
            <p14:sldId id="286"/>
            <p14:sldId id="288"/>
            <p14:sldId id="289"/>
            <p14:sldId id="291"/>
            <p14:sldId id="292"/>
            <p14:sldId id="300"/>
            <p14:sldId id="296"/>
            <p14:sldId id="301"/>
            <p14:sldId id="282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E9639D4-E3E2-4D34-9284-5A2195B3D0D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879" autoAdjust="0"/>
  </p:normalViewPr>
  <p:slideViewPr>
    <p:cSldViewPr snapToGrid="0">
      <p:cViewPr varScale="1">
        <p:scale>
          <a:sx n="84" d="100"/>
          <a:sy n="84" d="100"/>
        </p:scale>
        <p:origin x="658" y="77"/>
      </p:cViewPr>
      <p:guideLst/>
    </p:cSldViewPr>
  </p:slideViewPr>
  <p:outlineViewPr>
    <p:cViewPr>
      <p:scale>
        <a:sx n="33" d="100"/>
        <a:sy n="33" d="100"/>
      </p:scale>
      <p:origin x="0" y="-403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757"/>
    </p:cViewPr>
  </p:sorterViewPr>
  <p:notesViewPr>
    <p:cSldViewPr snapToGrid="0">
      <p:cViewPr>
        <p:scale>
          <a:sx n="1" d="2"/>
          <a:sy n="1" d="2"/>
        </p:scale>
        <p:origin x="3480" y="55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976AB79-C677-3DB7-78CF-9305D586148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3AB137-CEA6-0244-F12B-1ECC21172D0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C994AA-C437-4EF4-8BEF-0B832D7FA420}" type="datetimeFigureOut">
              <a:rPr lang="en-US" smtClean="0"/>
              <a:t>10/18/2024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68EC96-C6CC-F2AF-D90F-143F4D20A07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F8EC8D-EF88-0275-F75C-A789924433B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757874-EF65-4B61-B062-40C932C812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0278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4FE048-FAD0-D943-9A17-3C4CB7633182}" type="datetimeFigureOut">
              <a:rPr lang="en-US" smtClean="0"/>
              <a:t>10/18/2024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247812-3409-784D-BAE7-ABE53735D5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0300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F23A35-1FA6-84F9-C9C9-8EFD760A50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67CDB01-A300-500A-E9FF-5021D5B216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3B90371-6E13-9BA6-3274-E7DFC0AA83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DD689E-823E-FB48-22C9-BEE63C553E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2940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20A8B8-2EA5-13C5-CD58-1B63BD26C8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79C3843-73AE-8EBA-1A51-BA69832E3C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3C465B5-CFB7-CA81-07A3-6ED300EF6C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18C8DD-096D-1706-9CB9-B8B37E72E91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9767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5FA9EF-45B4-F367-3B05-9D03B05124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0AD5AD3-01FC-DEB0-FD26-26058F389B2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8B665C5-BBB6-C34F-5B05-B6DEA07647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62B350-2277-451D-612D-94C5078846C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2389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0178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5011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4317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98DC5E-A51B-6768-2F19-F4E1E7D936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F9A1A26-CB6F-2694-008E-32779EB2745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9CA3C8F-5C22-2E8F-B879-F49E819A37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3217EE-A272-BD1D-BBC7-E72DFE65659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5197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3394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E80EF4-01F5-8E77-B3B6-8FDEFAEEC5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8865981-9337-761D-8EC7-86C88A36D60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851CCA0-D195-E3CD-D1FF-E33E02BA04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7F8BA0-B1CF-F7B9-F25F-8A4D0774A72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9942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79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F1F2A0-B94D-45A2-800A-276799B0A2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FD29D87-5CA1-78C6-4FF9-532C496ACAA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E46ECD0-9AC5-FEFB-DBF9-9263994578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5FA5CD-5D6B-C98B-F589-FBFD72B35C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6055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7A7F58C7-D277-8F14-F024-4B41D20D054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E8C189B-2E00-67DA-E342-3440F5EBB4C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286000"/>
            <a:ext cx="9144000" cy="2286000"/>
          </a:xfrm>
        </p:spPr>
        <p:txBody>
          <a:bodyPr anchor="ctr" anchorCtr="0">
            <a:no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4246750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563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Content Placeholder 10">
            <a:extLst>
              <a:ext uri="{FF2B5EF4-FFF2-40B4-BE49-F238E27FC236}">
                <a16:creationId xmlns:a16="http://schemas.microsoft.com/office/drawing/2014/main" id="{A524C1E0-92FE-D7D2-83A7-46D29A838874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38200" y="1790329"/>
            <a:ext cx="5134335" cy="4113054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27E0367-8E38-8905-DC9A-D0C376A591A7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219464" y="1790329"/>
            <a:ext cx="5134335" cy="4113054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3D847DE-29F2-8ABB-1718-34BED4F377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10/18/2024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039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0CEAFE70-86D3-8690-31CA-F9A1FBA494D0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613186" y="2107800"/>
            <a:ext cx="10965628" cy="3920196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10/18/2024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0992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76EE6F3F-63EB-5C0E-2307-3B7CBBA1C37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437" y="400485"/>
            <a:ext cx="9467127" cy="2527911"/>
          </a:xfrm>
        </p:spPr>
        <p:txBody>
          <a:bodyPr anchor="b">
            <a:noAutofit/>
          </a:bodyPr>
          <a:lstStyle>
            <a:lvl1pPr algn="ctr">
              <a:spcBef>
                <a:spcPts val="1000"/>
              </a:spcBef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12DA517-30B0-BC62-0422-F995FB9189E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62075" y="3738622"/>
            <a:ext cx="9467850" cy="2527911"/>
          </a:xfrm>
        </p:spPr>
        <p:txBody>
          <a:bodyPr>
            <a:normAutofit/>
          </a:bodyPr>
          <a:lstStyle>
            <a:lvl1pPr marL="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2pPr>
            <a:lvl3pPr marL="9144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3pPr>
            <a:lvl4pPr marL="13716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4pPr>
            <a:lvl5pPr marL="18288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1629670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62816" y="457200"/>
            <a:ext cx="4837176" cy="1993392"/>
          </a:xfr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6B8CBAD6-FC79-B2BB-0B67-26429A6D4C8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28882" y="0"/>
            <a:ext cx="6115050" cy="6858000"/>
          </a:xfrm>
          <a:prstGeom prst="parallelogram">
            <a:avLst/>
          </a:prstGeom>
          <a:ln>
            <a:noFill/>
          </a:ln>
        </p:spPr>
        <p:txBody>
          <a:bodyPr tIns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562818" y="2752344"/>
            <a:ext cx="4837174" cy="3136392"/>
          </a:xfrm>
        </p:spPr>
        <p:txBody>
          <a:bodyPr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1pPr>
            <a:lvl2pPr marL="4572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2pPr>
            <a:lvl3pPr marL="9144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3pPr>
            <a:lvl4pPr marL="13716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4pPr>
            <a:lvl5pPr marL="18288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34796A3-781D-5244-DAB8-2D6EE0AC3B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62817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43880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7600" y="762000"/>
            <a:ext cx="5066250" cy="2900680"/>
          </a:xfrm>
        </p:spPr>
        <p:txBody>
          <a:bodyPr anchor="b">
            <a:noAutofit/>
          </a:bodyPr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82836803-D9E6-3DF1-3B90-1E7E677CC7B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 flipH="1">
            <a:off x="6086167" y="-22225"/>
            <a:ext cx="6080760" cy="6902450"/>
          </a:xfrm>
          <a:prstGeom prst="parallelogram">
            <a:avLst/>
          </a:prstGeom>
          <a:ln>
            <a:noFill/>
          </a:ln>
        </p:spPr>
        <p:txBody>
          <a:bodyPr lIns="0" tIns="0">
            <a:normAutofit/>
          </a:bodyPr>
          <a:lstStyle>
            <a:lvl1pPr marL="0" indent="0" algn="l">
              <a:buNone/>
              <a:defRPr sz="2000"/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17600" y="4145280"/>
            <a:ext cx="5066250" cy="690880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200000" scaled="0"/>
            <a:tileRect/>
          </a:gradFill>
        </p:spPr>
        <p:txBody>
          <a:bodyPr anchor="ctr">
            <a:normAutofit/>
          </a:bodyPr>
          <a:lstStyle>
            <a:lvl1pPr marL="0" indent="0" algn="ctr">
              <a:buNone/>
              <a:defRPr sz="2400" cap="all" baseline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9241863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2425" y="466344"/>
            <a:ext cx="6241651" cy="1710354"/>
          </a:xfrm>
        </p:spPr>
        <p:txBody>
          <a:bodyPr bIns="0" anchor="ctr" anchorCtr="0">
            <a:no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11A5385-FB23-93A8-2B8F-9887244244D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287838" cy="685800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42426" y="2286000"/>
            <a:ext cx="6241650" cy="3474720"/>
          </a:xfrm>
        </p:spPr>
        <p:txBody>
          <a:bodyPr>
            <a:normAutofit/>
          </a:bodyPr>
          <a:lstStyle>
            <a:lvl1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1pPr>
            <a:lvl2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2pPr>
            <a:lvl3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3pPr>
            <a:lvl4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4pPr>
            <a:lvl5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0E25A87-9155-9E07-878F-CEC0B137C2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291586" y="6303963"/>
            <a:ext cx="4287186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78947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43000"/>
            <a:ext cx="9144000" cy="2286000"/>
          </a:xfrm>
        </p:spPr>
        <p:txBody>
          <a:bodyPr anchor="b">
            <a:noAutofit/>
          </a:bodyPr>
          <a:lstStyle>
            <a:lvl1pPr algn="ctr"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835198"/>
            <a:ext cx="9144000" cy="683219"/>
          </a:xfrm>
          <a:gradFill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</a:gradFill>
        </p:spPr>
        <p:txBody>
          <a:bodyPr anchor="ctr">
            <a:normAutofit/>
          </a:bodyPr>
          <a:lstStyle>
            <a:lvl1pPr marL="0" indent="0" algn="ctr">
              <a:buNone/>
              <a:defRPr sz="2400" cap="all" spc="3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5637277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9577E27-B60E-C6DD-BAAF-5CCC3D59E5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880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Content Placeholder 10">
            <a:extLst>
              <a:ext uri="{FF2B5EF4-FFF2-40B4-BE49-F238E27FC236}">
                <a16:creationId xmlns:a16="http://schemas.microsoft.com/office/drawing/2014/main" id="{964CA031-27E0-D0AA-1451-A904CCF234F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199" y="2024781"/>
            <a:ext cx="5212079" cy="4137189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81FE0D7D-86B7-CCD2-A7A1-70E95846B54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59795" y="2024780"/>
            <a:ext cx="4894006" cy="4137189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10/18/2024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2907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880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D2DE411-9D7C-15AE-0B59-F26B2BF8C52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200" y="2024781"/>
            <a:ext cx="2878394" cy="4137189"/>
          </a:xfrm>
        </p:spPr>
        <p:txBody>
          <a:bodyPr>
            <a:normAutofit/>
          </a:bodyPr>
          <a:lstStyle>
            <a:lvl1pPr marL="3429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rabicPeriod"/>
              <a:defRPr sz="1800">
                <a:latin typeface="+mn-lt"/>
              </a:defRPr>
            </a:lvl1pPr>
            <a:lvl2pPr marL="8001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lphaLcPeriod"/>
              <a:defRPr sz="1800">
                <a:latin typeface="+mn-lt"/>
              </a:defRPr>
            </a:lvl2pPr>
            <a:lvl3pPr marL="12573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rabicParenR"/>
              <a:defRPr sz="1800">
                <a:latin typeface="+mn-lt"/>
              </a:defRPr>
            </a:lvl3pPr>
            <a:lvl4pPr marL="17145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lphaLcParenR"/>
              <a:defRPr sz="1800">
                <a:latin typeface="+mn-lt"/>
              </a:defRPr>
            </a:lvl4pPr>
            <a:lvl5pPr marL="2057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Content Placeholder 10">
            <a:extLst>
              <a:ext uri="{FF2B5EF4-FFF2-40B4-BE49-F238E27FC236}">
                <a16:creationId xmlns:a16="http://schemas.microsoft.com/office/drawing/2014/main" id="{60FEDE7C-502F-ECFE-4136-E99206849C2A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59795" y="2024780"/>
            <a:ext cx="4894006" cy="4137189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10/18/2024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8526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pict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48056"/>
            <a:ext cx="6172200" cy="1581912"/>
          </a:xfrm>
        </p:spPr>
        <p:txBody>
          <a:bodyPr anchor="b" anchorCtr="0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10">
            <a:extLst>
              <a:ext uri="{FF2B5EF4-FFF2-40B4-BE49-F238E27FC236}">
                <a16:creationId xmlns:a16="http://schemas.microsoft.com/office/drawing/2014/main" id="{5F30E2A0-23EF-51B1-8ABD-00429EEA064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38200" y="2257063"/>
            <a:ext cx="4894006" cy="3904906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F15552F-C66B-341F-2D37-0389710BA5E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500938" y="-22225"/>
            <a:ext cx="4714875" cy="688022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D8DCC6D-8B88-7BE0-7240-F743AE09EC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93814" y="6303963"/>
            <a:ext cx="4287186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54381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563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Content Placeholder 10">
            <a:extLst>
              <a:ext uri="{FF2B5EF4-FFF2-40B4-BE49-F238E27FC236}">
                <a16:creationId xmlns:a16="http://schemas.microsoft.com/office/drawing/2014/main" id="{9C3ED3BF-FF6B-07FA-72C4-F6102A8558AF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96074" y="2106591"/>
            <a:ext cx="2067045" cy="3633787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6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2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423FEB60-8FB5-7F10-EDD7-8AB4B3139EF6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3483980" y="2106591"/>
            <a:ext cx="7869820" cy="4016713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10/18/2024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150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FD97564-C310-6E8C-8689-CE18881B4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AD99FA-26D9-873B-BE7F-26FEC5C233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19819E-0266-97DD-DFD1-BAAA06AE32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6D8061D-18C3-4F4F-85EF-561633F58754}" type="datetimeFigureOut">
              <a:rPr lang="en-US" smtClean="0"/>
              <a:t>10/18/2024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FD19C9-01CE-9E2A-CDA5-C15940F055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801085-7B28-048D-E3D3-9C3614268D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934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60" r:id="rId2"/>
    <p:sldLayoutId id="2147483659" r:id="rId3"/>
    <p:sldLayoutId id="2147483650" r:id="rId4"/>
    <p:sldLayoutId id="2147483649" r:id="rId5"/>
    <p:sldLayoutId id="2147483662" r:id="rId6"/>
    <p:sldLayoutId id="2147483663" r:id="rId7"/>
    <p:sldLayoutId id="2147483652" r:id="rId8"/>
    <p:sldLayoutId id="2147483666" r:id="rId9"/>
    <p:sldLayoutId id="2147483664" r:id="rId10"/>
    <p:sldLayoutId id="2147483665" r:id="rId11"/>
    <p:sldLayoutId id="214748366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 cap="all" spc="3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7" descr="abstract image">
            <a:extLst>
              <a:ext uri="{FF2B5EF4-FFF2-40B4-BE49-F238E27FC236}">
                <a16:creationId xmlns:a16="http://schemas.microsoft.com/office/drawing/2014/main" id="{782ED2F6-AFB3-9199-3999-2B5E4BAF242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alphaModFix amt="5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F20A922B-22EC-7FD8-FA8C-2FFAC558BD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86000"/>
            <a:ext cx="9144000" cy="2286000"/>
          </a:xfrm>
        </p:spPr>
        <p:txBody>
          <a:bodyPr/>
          <a:lstStyle/>
          <a:p>
            <a:r>
              <a:rPr lang="en-US" dirty="0"/>
              <a:t>Group 1</a:t>
            </a:r>
          </a:p>
        </p:txBody>
      </p:sp>
    </p:spTree>
    <p:extLst>
      <p:ext uri="{BB962C8B-B14F-4D97-AF65-F5344CB8AC3E}">
        <p14:creationId xmlns:p14="http://schemas.microsoft.com/office/powerpoint/2010/main" val="6392647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6AA2678-D2AD-6101-2A00-2289475AE8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11" name="Picture 10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7DE6E1CF-9B73-7ECA-4811-5A5D0FA058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224" y="155448"/>
            <a:ext cx="8740897" cy="5464013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F7E8FAFB-352E-C7FC-17F7-13F2A2781D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7986" y="2231567"/>
            <a:ext cx="2674852" cy="3093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1593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4ACA0679-2074-9547-2B0E-112D9ED5A5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031" y="344322"/>
            <a:ext cx="9579170" cy="5547841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352ACB5E-3F3E-04D5-56B8-A5830F8DCA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0001" y="444906"/>
            <a:ext cx="1905165" cy="2347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7340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D109A848-D00A-AFB0-C4BB-51C761A128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549"/>
          <a:stretch/>
        </p:blipFill>
        <p:spPr>
          <a:xfrm>
            <a:off x="277048" y="0"/>
            <a:ext cx="7376799" cy="30575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7BA886F-57A0-164C-3DD7-E372F8DDAB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162"/>
          <a:stretch/>
        </p:blipFill>
        <p:spPr>
          <a:xfrm>
            <a:off x="5597417" y="1977857"/>
            <a:ext cx="6408975" cy="4203487"/>
          </a:xfrm>
          <a:prstGeom prst="rect">
            <a:avLst/>
          </a:prstGeom>
        </p:spPr>
      </p:pic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AC4AC4EB-AE26-6C68-F5A4-FE249FEC82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955" r="36972" b="5955"/>
          <a:stretch/>
        </p:blipFill>
        <p:spPr>
          <a:xfrm>
            <a:off x="-7855" y="2888777"/>
            <a:ext cx="5605272" cy="3589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2653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FAE3ED-99D8-E60C-2649-549C40CB88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7" descr="close up of computer code">
            <a:extLst>
              <a:ext uri="{FF2B5EF4-FFF2-40B4-BE49-F238E27FC236}">
                <a16:creationId xmlns:a16="http://schemas.microsoft.com/office/drawing/2014/main" id="{748807C8-386E-613E-5B2D-349AFC517AC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alphaModFix amt="4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35861AA-23E5-5695-B306-D77FBF0B40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86000"/>
            <a:ext cx="9144000" cy="2286000"/>
          </a:xfrm>
        </p:spPr>
        <p:txBody>
          <a:bodyPr/>
          <a:lstStyle/>
          <a:p>
            <a:r>
              <a:rPr lang="en-US" dirty="0"/>
              <a:t>Power BI</a:t>
            </a:r>
          </a:p>
        </p:txBody>
      </p:sp>
    </p:spTree>
    <p:extLst>
      <p:ext uri="{BB962C8B-B14F-4D97-AF65-F5344CB8AC3E}">
        <p14:creationId xmlns:p14="http://schemas.microsoft.com/office/powerpoint/2010/main" val="39170684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14B2CD-920F-9EC0-5829-ED7D840B983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ECAA8A4-DBE2-1748-CA4C-F4C8B16F98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35015" y="6174781"/>
            <a:ext cx="9144000" cy="683219"/>
          </a:xfrm>
        </p:spPr>
        <p:txBody>
          <a:bodyPr/>
          <a:lstStyle/>
          <a:p>
            <a:r>
              <a:rPr lang="en-US" dirty="0"/>
              <a:t>First Visualization page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B794B6-9F39-2F75-7637-B58D00619F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010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1021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8F6AB7-F7A0-A3B9-9D83-CA5C4170D0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57790E-5415-73D8-C39E-3C296963097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F1848BF-3789-43D8-D267-F943613001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35015" y="6174781"/>
            <a:ext cx="9144000" cy="683219"/>
          </a:xfrm>
        </p:spPr>
        <p:txBody>
          <a:bodyPr/>
          <a:lstStyle/>
          <a:p>
            <a:r>
              <a:rPr lang="en-US" dirty="0"/>
              <a:t>second Visualization page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057281C-1D43-B1C8-D880-C1BD2FFBA1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004181"/>
          </a:xfrm>
          <a:prstGeom prst="rect">
            <a:avLst/>
          </a:prstGeom>
          <a:gradFill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</a:gradFill>
        </p:spPr>
      </p:pic>
    </p:spTree>
    <p:extLst>
      <p:ext uri="{BB962C8B-B14F-4D97-AF65-F5344CB8AC3E}">
        <p14:creationId xmlns:p14="http://schemas.microsoft.com/office/powerpoint/2010/main" val="6802452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5E50A1-90BE-AC21-FF84-2BAA0459F3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CC9B75-C083-6431-EEAE-45DA441576B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ECB605-4438-D99A-B6E1-D7E3248B5D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35015" y="6174781"/>
            <a:ext cx="9144000" cy="683219"/>
          </a:xfrm>
        </p:spPr>
        <p:txBody>
          <a:bodyPr/>
          <a:lstStyle/>
          <a:p>
            <a:r>
              <a:rPr lang="en-US" dirty="0"/>
              <a:t>Average selling price by category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5B2F80E-B98D-C6F7-967C-F784891964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1999" cy="6050422"/>
          </a:xfrm>
          <a:prstGeom prst="rect">
            <a:avLst/>
          </a:prstGeom>
          <a:gradFill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</a:gradFill>
        </p:spPr>
      </p:pic>
    </p:spTree>
    <p:extLst>
      <p:ext uri="{BB962C8B-B14F-4D97-AF65-F5344CB8AC3E}">
        <p14:creationId xmlns:p14="http://schemas.microsoft.com/office/powerpoint/2010/main" val="15859796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B11A2A-651E-665B-4C4A-C622826F4C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692770-C573-40BE-4D46-36CCB53F6DD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472FBEA-BDEE-AA42-7E74-1760FF633E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35015" y="6174781"/>
            <a:ext cx="9144000" cy="683219"/>
          </a:xfrm>
        </p:spPr>
        <p:txBody>
          <a:bodyPr/>
          <a:lstStyle/>
          <a:p>
            <a:r>
              <a:rPr lang="en-US" dirty="0"/>
              <a:t>Average selling price by category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2C04FF-8FD2-EC9B-8C55-57E9DE00A1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037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7794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802965-1F05-9F8C-2095-7155B60CE0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979AD1-FC21-7E1C-8362-5113F39BDD7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4E1893-3929-9C8D-EBC1-D9786BD623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35015" y="6174781"/>
            <a:ext cx="9144000" cy="683219"/>
          </a:xfrm>
        </p:spPr>
        <p:txBody>
          <a:bodyPr/>
          <a:lstStyle/>
          <a:p>
            <a:r>
              <a:rPr lang="en-US" dirty="0"/>
              <a:t>Average selling price by category</a:t>
            </a:r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0B1079DE-276F-C35B-8C8F-9C7C80033C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5614219"/>
          </a:xfrm>
          <a:prstGeom prst="rect">
            <a:avLst/>
          </a:prstGeom>
          <a:gradFill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</a:gradFill>
        </p:spPr>
      </p:pic>
    </p:spTree>
    <p:extLst>
      <p:ext uri="{BB962C8B-B14F-4D97-AF65-F5344CB8AC3E}">
        <p14:creationId xmlns:p14="http://schemas.microsoft.com/office/powerpoint/2010/main" val="21047119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01B00F-B2F6-ED5F-D222-F676F76AF8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925F39-44D0-AD44-6EF1-255AC377708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11847F5-7B17-FD9F-176F-5EF956E120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35015" y="6174781"/>
            <a:ext cx="9144000" cy="683219"/>
          </a:xfrm>
        </p:spPr>
        <p:txBody>
          <a:bodyPr/>
          <a:lstStyle/>
          <a:p>
            <a:r>
              <a:rPr lang="en-US" dirty="0"/>
              <a:t>Average selling price by category</a:t>
            </a:r>
          </a:p>
        </p:txBody>
      </p:sp>
      <p:pic>
        <p:nvPicPr>
          <p:cNvPr id="5" name="Content Placeholder 8">
            <a:extLst>
              <a:ext uri="{FF2B5EF4-FFF2-40B4-BE49-F238E27FC236}">
                <a16:creationId xmlns:a16="http://schemas.microsoft.com/office/drawing/2014/main" id="{9AD5BAD1-1649-07D2-C7BA-CE53EC68F3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715000"/>
          </a:xfrm>
          <a:prstGeom prst="rect">
            <a:avLst/>
          </a:prstGeom>
          <a:gradFill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</a:gradFill>
        </p:spPr>
      </p:pic>
    </p:spTree>
    <p:extLst>
      <p:ext uri="{BB962C8B-B14F-4D97-AF65-F5344CB8AC3E}">
        <p14:creationId xmlns:p14="http://schemas.microsoft.com/office/powerpoint/2010/main" val="8133270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975C36-617B-795C-5A2B-325EA34F16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AD706-11EF-C258-EBD5-C4EEFEAAC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2816" y="457200"/>
            <a:ext cx="4837176" cy="1993392"/>
          </a:xfrm>
          <a:noFill/>
        </p:spPr>
        <p:txBody>
          <a:bodyPr anchor="b">
            <a:noAutofit/>
          </a:bodyPr>
          <a:lstStyle/>
          <a:p>
            <a:r>
              <a:rPr lang="en-US" dirty="0"/>
              <a:t>AGENDA</a:t>
            </a:r>
          </a:p>
        </p:txBody>
      </p:sp>
      <p:pic>
        <p:nvPicPr>
          <p:cNvPr id="15" name="Picture Placeholder 14" descr="A group of people sitting around a table">
            <a:extLst>
              <a:ext uri="{FF2B5EF4-FFF2-40B4-BE49-F238E27FC236}">
                <a16:creationId xmlns:a16="http://schemas.microsoft.com/office/drawing/2014/main" id="{E4DF753A-3575-A0D9-5135-8A94308DC03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r="2"/>
          <a:stretch/>
        </p:blipFill>
        <p:spPr>
          <a:xfrm>
            <a:off x="-28882" y="0"/>
            <a:ext cx="6115050" cy="6858000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2EC4A8-49EE-CF82-CFDC-BA9308ED0D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62818" y="2752344"/>
            <a:ext cx="4837174" cy="3136392"/>
          </a:xfrm>
          <a:noFill/>
        </p:spPr>
        <p:txBody>
          <a:bodyPr anchor="t">
            <a:normAutofit lnSpcReduction="10000"/>
          </a:bodyPr>
          <a:lstStyle/>
          <a:p>
            <a:r>
              <a:rPr lang="en-US" dirty="0"/>
              <a:t>INTRODUCTION</a:t>
            </a:r>
          </a:p>
          <a:p>
            <a:r>
              <a:rPr lang="en-US" dirty="0"/>
              <a:t>Sample Database &amp; analysis</a:t>
            </a:r>
          </a:p>
          <a:p>
            <a:r>
              <a:rPr lang="en-US" dirty="0"/>
              <a:t>Datawarehouse (SSIS)</a:t>
            </a:r>
          </a:p>
          <a:p>
            <a:r>
              <a:rPr lang="en-US" dirty="0"/>
              <a:t>Main Analysis</a:t>
            </a:r>
          </a:p>
          <a:p>
            <a:r>
              <a:rPr lang="en-US" dirty="0"/>
              <a:t>Big data </a:t>
            </a:r>
            <a:r>
              <a:rPr lang="en-US"/>
              <a:t>(Spark</a:t>
            </a:r>
            <a:r>
              <a:rPr lang="en-US" dirty="0"/>
              <a:t>)</a:t>
            </a:r>
          </a:p>
          <a:p>
            <a:r>
              <a:rPr lang="en-US" dirty="0"/>
              <a:t>AI Models</a:t>
            </a:r>
          </a:p>
        </p:txBody>
      </p:sp>
    </p:spTree>
    <p:extLst>
      <p:ext uri="{BB962C8B-B14F-4D97-AF65-F5344CB8AC3E}">
        <p14:creationId xmlns:p14="http://schemas.microsoft.com/office/powerpoint/2010/main" val="16720179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20DB37-D0EB-F686-1168-897DB4AD9D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35FD5D-B947-E161-B577-270E682CFB4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33F246F-AB54-BADD-B64D-1F7D17EFAF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35015" y="6174781"/>
            <a:ext cx="9144000" cy="683219"/>
          </a:xfrm>
        </p:spPr>
        <p:txBody>
          <a:bodyPr/>
          <a:lstStyle/>
          <a:p>
            <a:r>
              <a:rPr lang="en-US" dirty="0"/>
              <a:t>Sum of Total sold by category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933566C-4724-A5DA-0FB6-DF1B4DF665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5820697"/>
          </a:xfrm>
          <a:prstGeom prst="rect">
            <a:avLst/>
          </a:prstGeom>
          <a:gradFill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</a:gradFill>
        </p:spPr>
      </p:pic>
    </p:spTree>
    <p:extLst>
      <p:ext uri="{BB962C8B-B14F-4D97-AF65-F5344CB8AC3E}">
        <p14:creationId xmlns:p14="http://schemas.microsoft.com/office/powerpoint/2010/main" val="34300595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477775-D3A1-D232-76B4-A7630AB1F2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3C41B2-0EB9-845E-C5B1-E1E61EDC8C1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349944-136A-A4A4-01CB-312DE861ED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35015" y="6174781"/>
            <a:ext cx="9144000" cy="683219"/>
          </a:xfrm>
        </p:spPr>
        <p:txBody>
          <a:bodyPr/>
          <a:lstStyle/>
          <a:p>
            <a:r>
              <a:rPr lang="en-US" dirty="0"/>
              <a:t>Sum of Total sold by category</a:t>
            </a:r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4E82F4B4-1F18-F563-EF68-F1F2EA8087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5810865"/>
          </a:xfrm>
          <a:prstGeom prst="rect">
            <a:avLst/>
          </a:prstGeom>
          <a:gradFill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</a:gradFill>
        </p:spPr>
      </p:pic>
    </p:spTree>
    <p:extLst>
      <p:ext uri="{BB962C8B-B14F-4D97-AF65-F5344CB8AC3E}">
        <p14:creationId xmlns:p14="http://schemas.microsoft.com/office/powerpoint/2010/main" val="11876980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A8A341-0B3E-0AB9-2AD2-2C7AF0C4B1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7" descr="close up of computer code">
            <a:extLst>
              <a:ext uri="{FF2B5EF4-FFF2-40B4-BE49-F238E27FC236}">
                <a16:creationId xmlns:a16="http://schemas.microsoft.com/office/drawing/2014/main" id="{111129D4-7241-42C4-3BBD-D3BEC517163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alphaModFix amt="4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EB5DF351-DC96-3593-7EAC-7EDCED6A6D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86000"/>
            <a:ext cx="9144000" cy="2286000"/>
          </a:xfrm>
        </p:spPr>
        <p:txBody>
          <a:bodyPr/>
          <a:lstStyle/>
          <a:p>
            <a:r>
              <a:rPr lang="en-US" dirty="0"/>
              <a:t>Big Data (SPARK)</a:t>
            </a:r>
          </a:p>
        </p:txBody>
      </p:sp>
    </p:spTree>
    <p:extLst>
      <p:ext uri="{BB962C8B-B14F-4D97-AF65-F5344CB8AC3E}">
        <p14:creationId xmlns:p14="http://schemas.microsoft.com/office/powerpoint/2010/main" val="2260176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 shot of a computer&#10;&#10;Description automatically generated">
            <a:extLst>
              <a:ext uri="{FF2B5EF4-FFF2-40B4-BE49-F238E27FC236}">
                <a16:creationId xmlns:a16="http://schemas.microsoft.com/office/drawing/2014/main" id="{2C5AF47F-B87D-F42A-285F-ACC633CD5B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7743" y="367975"/>
            <a:ext cx="2644369" cy="1348857"/>
          </a:xfrm>
          <a:prstGeom prst="rect">
            <a:avLst/>
          </a:prstGeom>
        </p:spPr>
      </p:pic>
      <p:pic>
        <p:nvPicPr>
          <p:cNvPr id="8" name="Picture 7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CCC3D139-5D0D-41A4-9A2F-EBFF2D2CC3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563" y="367975"/>
            <a:ext cx="3101609" cy="1623201"/>
          </a:xfrm>
          <a:prstGeom prst="rect">
            <a:avLst/>
          </a:prstGeom>
        </p:spPr>
      </p:pic>
      <p:pic>
        <p:nvPicPr>
          <p:cNvPr id="10" name="Picture 9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F0A1993D-4F01-B1C0-CD86-670E5829B3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084" y="255715"/>
            <a:ext cx="2156647" cy="2377646"/>
          </a:xfrm>
          <a:prstGeom prst="rect">
            <a:avLst/>
          </a:prstGeom>
        </p:spPr>
      </p:pic>
      <p:pic>
        <p:nvPicPr>
          <p:cNvPr id="12" name="Picture 11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7936FD56-E2CA-631F-5B47-ED567F080C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800" y="2633361"/>
            <a:ext cx="2339543" cy="2560542"/>
          </a:xfrm>
          <a:prstGeom prst="rect">
            <a:avLst/>
          </a:prstGeom>
        </p:spPr>
      </p:pic>
      <p:pic>
        <p:nvPicPr>
          <p:cNvPr id="14" name="Picture 1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0706F8EA-1514-DFE6-B181-4450175002E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8932" y="3112608"/>
            <a:ext cx="2499577" cy="3063505"/>
          </a:xfrm>
          <a:prstGeom prst="rect">
            <a:avLst/>
          </a:prstGeom>
        </p:spPr>
      </p:pic>
      <p:pic>
        <p:nvPicPr>
          <p:cNvPr id="16" name="Picture 15" descr="A screen shot of a computer&#10;&#10;Description automatically generated">
            <a:extLst>
              <a:ext uri="{FF2B5EF4-FFF2-40B4-BE49-F238E27FC236}">
                <a16:creationId xmlns:a16="http://schemas.microsoft.com/office/drawing/2014/main" id="{59F77B2A-AA25-0D92-E41C-5CAC2E7B76C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5499" y="2368398"/>
            <a:ext cx="3391194" cy="2385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5779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1D930D-A5DE-0081-17BC-8482595DAD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7" descr="close up of computer code">
            <a:extLst>
              <a:ext uri="{FF2B5EF4-FFF2-40B4-BE49-F238E27FC236}">
                <a16:creationId xmlns:a16="http://schemas.microsoft.com/office/drawing/2014/main" id="{8B35E501-3508-2703-2272-CA05B286199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alphaModFix amt="4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87E777E-0B57-E94D-A1BB-30A6FB25A0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86000"/>
            <a:ext cx="9144000" cy="2286000"/>
          </a:xfrm>
        </p:spPr>
        <p:txBody>
          <a:bodyPr/>
          <a:lstStyle/>
          <a:p>
            <a:r>
              <a:rPr lang="en-US" dirty="0"/>
              <a:t>Ai Model</a:t>
            </a:r>
          </a:p>
        </p:txBody>
      </p:sp>
    </p:spTree>
    <p:extLst>
      <p:ext uri="{BB962C8B-B14F-4D97-AF65-F5344CB8AC3E}">
        <p14:creationId xmlns:p14="http://schemas.microsoft.com/office/powerpoint/2010/main" val="42567639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11" descr="A close up of dots&#10;">
            <a:extLst>
              <a:ext uri="{FF2B5EF4-FFF2-40B4-BE49-F238E27FC236}">
                <a16:creationId xmlns:a16="http://schemas.microsoft.com/office/drawing/2014/main" id="{030E03B4-DAB0-F43D-4B1C-C54F75E621A1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4AB1CD4B-2C7F-1593-8E69-B7450F3DCA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437" y="400485"/>
            <a:ext cx="9467127" cy="2527911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6613063-168A-02B8-4326-BB842F3B83E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61714" y="3089398"/>
            <a:ext cx="9467850" cy="2527911"/>
          </a:xfrm>
        </p:spPr>
        <p:txBody>
          <a:bodyPr>
            <a:normAutofit/>
          </a:bodyPr>
          <a:lstStyle/>
          <a:p>
            <a:r>
              <a:rPr lang="en-US" sz="2400" dirty="0"/>
              <a:t>Omar </a:t>
            </a:r>
            <a:r>
              <a:rPr lang="en-US" sz="2400" dirty="0" err="1"/>
              <a:t>khaled</a:t>
            </a:r>
            <a:r>
              <a:rPr lang="en-US" sz="2400" dirty="0"/>
              <a:t> Ibrahim</a:t>
            </a:r>
          </a:p>
          <a:p>
            <a:r>
              <a:rPr lang="en-US" sz="2400" dirty="0"/>
              <a:t>Mostafa Gamal Mohamed</a:t>
            </a:r>
          </a:p>
          <a:p>
            <a:r>
              <a:rPr lang="en-US" sz="2400" dirty="0"/>
              <a:t>Eslam Ahmed El Sayed</a:t>
            </a:r>
          </a:p>
          <a:p>
            <a:r>
              <a:rPr lang="en-US" sz="2400" dirty="0"/>
              <a:t>Youssef Reda Abdelfattah</a:t>
            </a:r>
          </a:p>
          <a:p>
            <a:r>
              <a:rPr lang="en-US" sz="2400" dirty="0"/>
              <a:t>Ahmed Mohamed Abdelhakeem</a:t>
            </a:r>
          </a:p>
        </p:txBody>
      </p:sp>
    </p:spTree>
    <p:extLst>
      <p:ext uri="{BB962C8B-B14F-4D97-AF65-F5344CB8AC3E}">
        <p14:creationId xmlns:p14="http://schemas.microsoft.com/office/powerpoint/2010/main" val="21844722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7" descr="close up of computer code">
            <a:extLst>
              <a:ext uri="{FF2B5EF4-FFF2-40B4-BE49-F238E27FC236}">
                <a16:creationId xmlns:a16="http://schemas.microsoft.com/office/drawing/2014/main" id="{94D43AA7-0244-2FEB-86AC-B5DECE0232D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alphaModFix amt="4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2F3FA79-DE26-1F2A-0CF7-5671B73C8B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86000"/>
            <a:ext cx="9144000" cy="2286000"/>
          </a:xfrm>
        </p:spPr>
        <p:txBody>
          <a:bodyPr/>
          <a:lstStyle/>
          <a:p>
            <a:r>
              <a:rPr lang="en-US" dirty="0"/>
              <a:t>Sample Database &amp; analysis</a:t>
            </a:r>
          </a:p>
        </p:txBody>
      </p:sp>
    </p:spTree>
    <p:extLst>
      <p:ext uri="{BB962C8B-B14F-4D97-AF65-F5344CB8AC3E}">
        <p14:creationId xmlns:p14="http://schemas.microsoft.com/office/powerpoint/2010/main" val="4678692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149D5FFF-B4C0-FB05-1882-78AB0D6276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828"/>
          <a:stretch/>
        </p:blipFill>
        <p:spPr>
          <a:xfrm>
            <a:off x="-93119" y="0"/>
            <a:ext cx="12192000" cy="4526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4774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ABE40-AA00-F366-A36A-B3F1AADBF0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7600" y="762000"/>
            <a:ext cx="5066250" cy="2900680"/>
          </a:xfrm>
          <a:noFill/>
        </p:spPr>
        <p:txBody>
          <a:bodyPr>
            <a:noAutofit/>
          </a:bodyPr>
          <a:lstStyle/>
          <a:p>
            <a:r>
              <a:rPr lang="en-US" dirty="0"/>
              <a:t>OVERCOMING NERVOUSNESS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E14C3E35-330B-CDA6-E06A-770147A6D5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58785" y="-68952"/>
            <a:ext cx="6492803" cy="4275190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55FBFB7F-6A1F-344B-9E00-93A4554557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244"/>
          <a:stretch/>
        </p:blipFill>
        <p:spPr>
          <a:xfrm>
            <a:off x="5734019" y="-68952"/>
            <a:ext cx="6492804" cy="3368332"/>
          </a:xfrm>
          <a:prstGeom prst="rect">
            <a:avLst/>
          </a:prstGeom>
        </p:spPr>
      </p:pic>
      <p:pic>
        <p:nvPicPr>
          <p:cNvPr id="10" name="Picture 9" descr="A screen shot of a computer&#10;&#10;Description automatically generated">
            <a:extLst>
              <a:ext uri="{FF2B5EF4-FFF2-40B4-BE49-F238E27FC236}">
                <a16:creationId xmlns:a16="http://schemas.microsoft.com/office/drawing/2014/main" id="{B7E2F3BB-29A0-16C5-DA15-422B837AD1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75926" y="3870063"/>
            <a:ext cx="7216765" cy="3086367"/>
          </a:xfrm>
          <a:prstGeom prst="rect">
            <a:avLst/>
          </a:prstGeom>
        </p:spPr>
      </p:pic>
      <p:pic>
        <p:nvPicPr>
          <p:cNvPr id="25" name="Picture 24" descr="A screenshot of a computer&#10;&#10;Description automatically generated">
            <a:extLst>
              <a:ext uri="{FF2B5EF4-FFF2-40B4-BE49-F238E27FC236}">
                <a16:creationId xmlns:a16="http://schemas.microsoft.com/office/drawing/2014/main" id="{0AF1BE8F-FD7C-8661-11C5-4D6F4C177E6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462"/>
          <a:stretch/>
        </p:blipFill>
        <p:spPr>
          <a:xfrm>
            <a:off x="6183850" y="3179312"/>
            <a:ext cx="6042973" cy="3970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4385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E2F1195-4F39-F126-98F7-1AA0A7A4F7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8944" y="109728"/>
            <a:ext cx="5570703" cy="366553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E060CE3-91C3-6B6C-4F7A-68728BBD50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751" y="0"/>
            <a:ext cx="4633362" cy="62565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99422FE-6694-1610-4F6A-1F1CBF39A72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32666"/>
          <a:stretch/>
        </p:blipFill>
        <p:spPr>
          <a:xfrm>
            <a:off x="4804922" y="4020076"/>
            <a:ext cx="7009327" cy="2728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9366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560B83-A32A-1CD1-3178-E58703C828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7" descr="close up of computer code">
            <a:extLst>
              <a:ext uri="{FF2B5EF4-FFF2-40B4-BE49-F238E27FC236}">
                <a16:creationId xmlns:a16="http://schemas.microsoft.com/office/drawing/2014/main" id="{F521B9A5-6A47-A34A-8311-4C5D5351D6C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alphaModFix amt="4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8788864F-3131-F5BB-69B8-04CBCD8883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86000"/>
            <a:ext cx="9144000" cy="2286000"/>
          </a:xfrm>
        </p:spPr>
        <p:txBody>
          <a:bodyPr/>
          <a:lstStyle/>
          <a:p>
            <a:r>
              <a:rPr lang="en-US" dirty="0"/>
              <a:t>SSIS</a:t>
            </a:r>
          </a:p>
        </p:txBody>
      </p:sp>
    </p:spTree>
    <p:extLst>
      <p:ext uri="{BB962C8B-B14F-4D97-AF65-F5344CB8AC3E}">
        <p14:creationId xmlns:p14="http://schemas.microsoft.com/office/powerpoint/2010/main" val="41759386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7F05A03-6347-FF8D-0A88-F44F463E9A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849" y="118872"/>
            <a:ext cx="11560542" cy="43666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392A44F-9FEF-A004-C0CE-7308A2C3FD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366" y="4195252"/>
            <a:ext cx="2705334" cy="245385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15294B9-1DE7-ADC4-417C-08D7AD7D44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70881" y="3809736"/>
            <a:ext cx="2263336" cy="304826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90DDDA3-EC41-B15F-A85D-E442D75C97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13120" y="4195252"/>
            <a:ext cx="2644369" cy="263674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8031557-78C8-D585-8C52-8929E3AE32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37732" y="4125993"/>
            <a:ext cx="3139712" cy="2415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6746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8B04F5-0282-FDAB-1CB8-7F273CDE65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7" descr="close up of computer code">
            <a:extLst>
              <a:ext uri="{FF2B5EF4-FFF2-40B4-BE49-F238E27FC236}">
                <a16:creationId xmlns:a16="http://schemas.microsoft.com/office/drawing/2014/main" id="{5B6BD6EF-CFCD-DA5B-687F-748D1E347DE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alphaModFix amt="4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5C00D19-9EE9-C167-0C37-590B83CE6F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86000"/>
            <a:ext cx="9144000" cy="2286000"/>
          </a:xfrm>
        </p:spPr>
        <p:txBody>
          <a:bodyPr/>
          <a:lstStyle/>
          <a:p>
            <a:r>
              <a:rPr lang="en-US" dirty="0"/>
              <a:t>Main analysis</a:t>
            </a:r>
          </a:p>
        </p:txBody>
      </p:sp>
    </p:spTree>
    <p:extLst>
      <p:ext uri="{BB962C8B-B14F-4D97-AF65-F5344CB8AC3E}">
        <p14:creationId xmlns:p14="http://schemas.microsoft.com/office/powerpoint/2010/main" val="2726967625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Tech presentation">
      <a:dk1>
        <a:srgbClr val="000000"/>
      </a:dk1>
      <a:lt1>
        <a:srgbClr val="FFFFFF"/>
      </a:lt1>
      <a:dk2>
        <a:srgbClr val="435369"/>
      </a:dk2>
      <a:lt2>
        <a:srgbClr val="E8E8E8"/>
      </a:lt2>
      <a:accent1>
        <a:srgbClr val="A53F51"/>
      </a:accent1>
      <a:accent2>
        <a:srgbClr val="E89756"/>
      </a:accent2>
      <a:accent3>
        <a:srgbClr val="2F3342"/>
      </a:accent3>
      <a:accent4>
        <a:srgbClr val="2B2052"/>
      </a:accent4>
      <a:accent5>
        <a:srgbClr val="00023A"/>
      </a:accent5>
      <a:accent6>
        <a:srgbClr val="7E7E7E"/>
      </a:accent6>
      <a:hlink>
        <a:srgbClr val="467886"/>
      </a:hlink>
      <a:folHlink>
        <a:srgbClr val="96607D"/>
      </a:folHlink>
    </a:clrScheme>
    <a:fontScheme name="Custom 99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M55661986_wac_CP_V19" id="{030227AD-26D8-46F7-B412-6532AF4DDFEA}" vid="{787E6F9C-FC70-455D-8D81-5DEDA8A08FF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0F048343-1EA9-44C3-883E-652FAAF0713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F2A2379-DD35-4769-BFD6-4857D72F808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5C2645A-E767-4D7E-984D-234E531E455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Tech presentation</Template>
  <TotalTime>107</TotalTime>
  <Words>106</Words>
  <Application>Microsoft Office PowerPoint</Application>
  <PresentationFormat>Widescreen</PresentationFormat>
  <Paragraphs>40</Paragraphs>
  <Slides>25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Aptos</vt:lpstr>
      <vt:lpstr>Arial</vt:lpstr>
      <vt:lpstr>Calibri</vt:lpstr>
      <vt:lpstr>Calibri Light</vt:lpstr>
      <vt:lpstr>Wingdings</vt:lpstr>
      <vt:lpstr>Custom</vt:lpstr>
      <vt:lpstr>Group 1</vt:lpstr>
      <vt:lpstr>AGENDA</vt:lpstr>
      <vt:lpstr>Sample Database &amp; analysis</vt:lpstr>
      <vt:lpstr>PowerPoint Presentation</vt:lpstr>
      <vt:lpstr>OVERCOMING NERVOUSNESS</vt:lpstr>
      <vt:lpstr>PowerPoint Presentation</vt:lpstr>
      <vt:lpstr>SSIS</vt:lpstr>
      <vt:lpstr>PowerPoint Presentation</vt:lpstr>
      <vt:lpstr>Main analysis</vt:lpstr>
      <vt:lpstr>PowerPoint Presentation</vt:lpstr>
      <vt:lpstr>PowerPoint Presentation</vt:lpstr>
      <vt:lpstr>PowerPoint Presentation</vt:lpstr>
      <vt:lpstr>Power BI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Big Data (SPARK)</vt:lpstr>
      <vt:lpstr>PowerPoint Presentation</vt:lpstr>
      <vt:lpstr>Ai Model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Omr Khaled Ibrahem El Desoky Mostafa</dc:creator>
  <cp:lastModifiedBy>Omr Khaled Ibrahem El Desoky Mostafa</cp:lastModifiedBy>
  <cp:revision>5</cp:revision>
  <dcterms:created xsi:type="dcterms:W3CDTF">2024-10-18T15:13:06Z</dcterms:created>
  <dcterms:modified xsi:type="dcterms:W3CDTF">2024-10-18T17:02:19Z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